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Montserrat"/>
      <p:regular r:id="rId21"/>
      <p:bold r:id="rId22"/>
      <p:italic r:id="rId23"/>
      <p:boldItalic r:id="rId24"/>
    </p:embeddedFont>
    <p:embeddedFont>
      <p:font typeface="Montserrat Medium"/>
      <p:regular r:id="rId25"/>
      <p:bold r:id="rId26"/>
      <p:italic r:id="rId27"/>
      <p:boldItalic r:id="rId28"/>
    </p:embeddedFont>
    <p:embeddedFont>
      <p:font typeface="Montserrat ExtraLight"/>
      <p:regular r:id="rId29"/>
      <p:bold r:id="rId30"/>
      <p:italic r:id="rId31"/>
      <p:boldItalic r:id="rId32"/>
    </p:embeddedFont>
    <p:embeddedFont>
      <p:font typeface="Montserrat ExtraBold"/>
      <p:bold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Medium-bold.fntdata"/><Relationship Id="rId25" Type="http://schemas.openxmlformats.org/officeDocument/2006/relationships/font" Target="fonts/MontserratMedium-regular.fntdata"/><Relationship Id="rId28" Type="http://schemas.openxmlformats.org/officeDocument/2006/relationships/font" Target="fonts/MontserratMedium-boldItalic.fntdata"/><Relationship Id="rId27" Type="http://schemas.openxmlformats.org/officeDocument/2006/relationships/font" Target="fonts/MontserratMedium-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ExtraLigh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ExtraLight-italic.fntdata"/><Relationship Id="rId30" Type="http://schemas.openxmlformats.org/officeDocument/2006/relationships/font" Target="fonts/MontserratExtraLight-bold.fntdata"/><Relationship Id="rId11" Type="http://schemas.openxmlformats.org/officeDocument/2006/relationships/slide" Target="slides/slide7.xml"/><Relationship Id="rId33" Type="http://schemas.openxmlformats.org/officeDocument/2006/relationships/font" Target="fonts/MontserratExtraBold-bold.fntdata"/><Relationship Id="rId10" Type="http://schemas.openxmlformats.org/officeDocument/2006/relationships/slide" Target="slides/slide6.xml"/><Relationship Id="rId32" Type="http://schemas.openxmlformats.org/officeDocument/2006/relationships/font" Target="fonts/MontserratExtraLight-boldItalic.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MontserratExtraBold-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7f9262ee2f_0_26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f9262ee2f_0_26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7f9262ee2f_0_26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f9262ee2f_0_26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7f9262ee2f_0_26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f9262ee2f_0_26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751840390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751840390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751840390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751840390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7f9262ee2f_0_26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f9262ee2f_0_26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751840390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751840390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7f9262ee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f9262ee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9c38fcb63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9c38fcb63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7f9262ee2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f9262ee2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751840390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751840390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47.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1912500" y="1865225"/>
            <a:ext cx="5055600" cy="7296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2600"/>
              <a:t>Google Play Store</a:t>
            </a:r>
            <a:r>
              <a:rPr lang="en" sz="2600"/>
              <a:t> </a:t>
            </a:r>
            <a:endParaRPr sz="2600"/>
          </a:p>
        </p:txBody>
      </p:sp>
      <p:sp>
        <p:nvSpPr>
          <p:cNvPr id="159" name="Google Shape;159;p36"/>
          <p:cNvSpPr txBox="1"/>
          <p:nvPr>
            <p:ph type="ctrTitle"/>
          </p:nvPr>
        </p:nvSpPr>
        <p:spPr>
          <a:xfrm>
            <a:off x="865200" y="2221938"/>
            <a:ext cx="7150200" cy="10119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1600">
                <a:latin typeface="Montserrat ExtraLight"/>
                <a:ea typeface="Montserrat ExtraLight"/>
                <a:cs typeface="Montserrat ExtraLight"/>
                <a:sym typeface="Montserrat ExtraLight"/>
              </a:rPr>
              <a:t>By:  Aditya, Alatta, Joo, Adkeme, Tanees, Kaylan</a:t>
            </a:r>
            <a:endParaRPr b="0" sz="1600">
              <a:latin typeface="Montserrat ExtraLight"/>
              <a:ea typeface="Montserrat ExtraLight"/>
              <a:cs typeface="Montserrat ExtraLight"/>
              <a:sym typeface="Montserrat ExtraLight"/>
            </a:endParaRPr>
          </a:p>
          <a:p>
            <a:pPr indent="0" lvl="0" marL="0" rtl="0" algn="ctr">
              <a:spcBef>
                <a:spcPts val="0"/>
              </a:spcBef>
              <a:spcAft>
                <a:spcPts val="0"/>
              </a:spcAft>
              <a:buNone/>
            </a:pPr>
            <a:r>
              <a:rPr b="0" lang="en" sz="1600">
                <a:latin typeface="Montserrat ExtraLight"/>
                <a:ea typeface="Montserrat ExtraLight"/>
                <a:cs typeface="Montserrat ExtraLight"/>
                <a:sym typeface="Montserrat ExtraLight"/>
              </a:rPr>
              <a:t>Group 2</a:t>
            </a:r>
            <a:endParaRPr b="0" sz="1600">
              <a:latin typeface="Montserrat ExtraLight"/>
              <a:ea typeface="Montserrat ExtraLight"/>
              <a:cs typeface="Montserrat ExtraLight"/>
              <a:sym typeface="Montserrat ExtraLight"/>
            </a:endParaRPr>
          </a:p>
        </p:txBody>
      </p:sp>
      <p:cxnSp>
        <p:nvCxnSpPr>
          <p:cNvPr id="160" name="Google Shape;160;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5"/>
          <p:cNvSpPr txBox="1"/>
          <p:nvPr>
            <p:ph idx="1" type="body"/>
          </p:nvPr>
        </p:nvSpPr>
        <p:spPr>
          <a:xfrm>
            <a:off x="1431700" y="1761925"/>
            <a:ext cx="3570900" cy="1495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sz="1400">
                <a:solidFill>
                  <a:schemeClr val="dk2"/>
                </a:solidFill>
              </a:rPr>
              <a:t>Installations</a:t>
            </a:r>
            <a:r>
              <a:rPr lang="en" sz="1400">
                <a:solidFill>
                  <a:schemeClr val="dk2"/>
                </a:solidFill>
              </a:rPr>
              <a:t> with the </a:t>
            </a:r>
            <a:r>
              <a:rPr lang="en" sz="1400">
                <a:solidFill>
                  <a:schemeClr val="dk2"/>
                </a:solidFill>
              </a:rPr>
              <a:t>highest</a:t>
            </a:r>
            <a:r>
              <a:rPr lang="en" sz="1400">
                <a:solidFill>
                  <a:schemeClr val="dk2"/>
                </a:solidFill>
              </a:rPr>
              <a:t> rate of success have a rating between 3.6 to 4.7</a:t>
            </a:r>
            <a:endParaRPr sz="1400">
              <a:solidFill>
                <a:schemeClr val="dk2"/>
              </a:solidFill>
            </a:endParaRPr>
          </a:p>
          <a:p>
            <a:pPr indent="0" lvl="0" marL="457200" rtl="0" algn="l">
              <a:spcBef>
                <a:spcPts val="1600"/>
              </a:spcBef>
              <a:spcAft>
                <a:spcPts val="1600"/>
              </a:spcAft>
              <a:buNone/>
            </a:pPr>
            <a:r>
              <a:t/>
            </a:r>
            <a:endParaRPr>
              <a:solidFill>
                <a:schemeClr val="dk2"/>
              </a:solidFill>
            </a:endParaRPr>
          </a:p>
        </p:txBody>
      </p:sp>
      <p:pic>
        <p:nvPicPr>
          <p:cNvPr id="222" name="Google Shape;222;p45"/>
          <p:cNvPicPr preferRelativeResize="0"/>
          <p:nvPr/>
        </p:nvPicPr>
        <p:blipFill>
          <a:blip r:embed="rId3">
            <a:alphaModFix/>
          </a:blip>
          <a:stretch>
            <a:fillRect/>
          </a:stretch>
        </p:blipFill>
        <p:spPr>
          <a:xfrm>
            <a:off x="4680775" y="446938"/>
            <a:ext cx="4143850" cy="4125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6"/>
          <p:cNvSpPr txBox="1"/>
          <p:nvPr>
            <p:ph type="title"/>
          </p:nvPr>
        </p:nvSpPr>
        <p:spPr>
          <a:xfrm>
            <a:off x="3721000" y="-178975"/>
            <a:ext cx="6168300" cy="78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Classification Tree (Unpruned)</a:t>
            </a:r>
            <a:endParaRPr sz="2200"/>
          </a:p>
        </p:txBody>
      </p:sp>
      <p:sp>
        <p:nvSpPr>
          <p:cNvPr id="228" name="Google Shape;228;p46"/>
          <p:cNvSpPr txBox="1"/>
          <p:nvPr>
            <p:ph idx="1" type="subTitle"/>
          </p:nvPr>
        </p:nvSpPr>
        <p:spPr>
          <a:xfrm>
            <a:off x="4911000" y="1285100"/>
            <a:ext cx="3330900" cy="41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Text Box</a:t>
            </a:r>
            <a:endParaRPr/>
          </a:p>
        </p:txBody>
      </p:sp>
      <p:cxnSp>
        <p:nvCxnSpPr>
          <p:cNvPr id="229" name="Google Shape;229;p46"/>
          <p:cNvCxnSpPr/>
          <p:nvPr/>
        </p:nvCxnSpPr>
        <p:spPr>
          <a:xfrm>
            <a:off x="8872075" y="610959"/>
            <a:ext cx="0" cy="4358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30" name="Google Shape;230;p46"/>
          <p:cNvPicPr preferRelativeResize="0"/>
          <p:nvPr/>
        </p:nvPicPr>
        <p:blipFill>
          <a:blip r:embed="rId3">
            <a:alphaModFix/>
          </a:blip>
          <a:stretch>
            <a:fillRect/>
          </a:stretch>
        </p:blipFill>
        <p:spPr>
          <a:xfrm>
            <a:off x="247600" y="610925"/>
            <a:ext cx="5274160" cy="4420425"/>
          </a:xfrm>
          <a:prstGeom prst="rect">
            <a:avLst/>
          </a:prstGeom>
          <a:noFill/>
          <a:ln>
            <a:noFill/>
          </a:ln>
        </p:spPr>
      </p:pic>
      <p:pic>
        <p:nvPicPr>
          <p:cNvPr id="231" name="Google Shape;231;p46"/>
          <p:cNvPicPr preferRelativeResize="0"/>
          <p:nvPr/>
        </p:nvPicPr>
        <p:blipFill>
          <a:blip r:embed="rId4">
            <a:alphaModFix/>
          </a:blip>
          <a:stretch>
            <a:fillRect/>
          </a:stretch>
        </p:blipFill>
        <p:spPr>
          <a:xfrm>
            <a:off x="6014050" y="1111325"/>
            <a:ext cx="2599525" cy="37744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7"/>
          <p:cNvSpPr txBox="1"/>
          <p:nvPr>
            <p:ph idx="2" type="body"/>
          </p:nvPr>
        </p:nvSpPr>
        <p:spPr>
          <a:xfrm>
            <a:off x="3899000" y="307275"/>
            <a:ext cx="4842900" cy="3324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a:solidFill>
                  <a:schemeClr val="dk2"/>
                </a:solidFill>
              </a:rPr>
              <a:t>The unpruned classification tree had an accuracy of 98.34%, while the pruned tree had an accuracy of 98.56%</a:t>
            </a:r>
            <a:endParaRPr>
              <a:solidFill>
                <a:schemeClr val="dk2"/>
              </a:solidFill>
            </a:endParaRPr>
          </a:p>
          <a:p>
            <a:pPr indent="0" lvl="0" marL="457200" rtl="0" algn="l">
              <a:spcBef>
                <a:spcPts val="1000"/>
              </a:spcBef>
              <a:spcAft>
                <a:spcPts val="0"/>
              </a:spcAft>
              <a:buNone/>
            </a:pPr>
            <a:r>
              <a:t/>
            </a:r>
            <a:endParaRPr>
              <a:solidFill>
                <a:schemeClr val="dk2"/>
              </a:solidFill>
            </a:endParaRPr>
          </a:p>
          <a:p>
            <a:pPr indent="-317500" lvl="0" marL="457200" rtl="0" algn="l">
              <a:spcBef>
                <a:spcPts val="1000"/>
              </a:spcBef>
              <a:spcAft>
                <a:spcPts val="0"/>
              </a:spcAft>
              <a:buClr>
                <a:schemeClr val="dk2"/>
              </a:buClr>
              <a:buSzPts val="1400"/>
              <a:buChar char="●"/>
            </a:pPr>
            <a:r>
              <a:rPr lang="en">
                <a:solidFill>
                  <a:schemeClr val="dk2"/>
                </a:solidFill>
              </a:rPr>
              <a:t>While both tree’s have similar accuracy, the unpruned tree was very large, making it difficult to figure out the rules, and thus, leaned more towards overfitting.</a:t>
            </a:r>
            <a:endParaRPr>
              <a:solidFill>
                <a:schemeClr val="dk2"/>
              </a:solidFill>
            </a:endParaRPr>
          </a:p>
          <a:p>
            <a:pPr indent="0" lvl="0" marL="457200" rtl="0" algn="l">
              <a:spcBef>
                <a:spcPts val="1000"/>
              </a:spcBef>
              <a:spcAft>
                <a:spcPts val="0"/>
              </a:spcAft>
              <a:buNone/>
            </a:pPr>
            <a:r>
              <a:t/>
            </a:r>
            <a:endParaRPr>
              <a:solidFill>
                <a:schemeClr val="dk2"/>
              </a:solidFill>
            </a:endParaRPr>
          </a:p>
          <a:p>
            <a:pPr indent="-317500" lvl="0" marL="457200" rtl="0" algn="l">
              <a:spcBef>
                <a:spcPts val="1000"/>
              </a:spcBef>
              <a:spcAft>
                <a:spcPts val="0"/>
              </a:spcAft>
              <a:buClr>
                <a:schemeClr val="dk2"/>
              </a:buClr>
              <a:buSzPts val="1400"/>
              <a:buChar char="●"/>
            </a:pPr>
            <a:r>
              <a:rPr lang="en">
                <a:solidFill>
                  <a:schemeClr val="dk2"/>
                </a:solidFill>
              </a:rPr>
              <a:t>Pruning was done to counter this overfitting problem. Our pruned model has practical rules without excessive classifications.</a:t>
            </a:r>
            <a:endParaRPr>
              <a:solidFill>
                <a:schemeClr val="dk2"/>
              </a:solidFill>
            </a:endParaRPr>
          </a:p>
          <a:p>
            <a:pPr indent="0" lvl="0" marL="457200" rtl="0" algn="l">
              <a:spcBef>
                <a:spcPts val="1000"/>
              </a:spcBef>
              <a:spcAft>
                <a:spcPts val="0"/>
              </a:spcAft>
              <a:buNone/>
            </a:pPr>
            <a:r>
              <a:t/>
            </a:r>
            <a:endParaRPr>
              <a:solidFill>
                <a:schemeClr val="dk2"/>
              </a:solidFill>
            </a:endParaRPr>
          </a:p>
          <a:p>
            <a:pPr indent="-317500" lvl="0" marL="457200" rtl="0" algn="l">
              <a:lnSpc>
                <a:spcPct val="115000"/>
              </a:lnSpc>
              <a:spcBef>
                <a:spcPts val="1000"/>
              </a:spcBef>
              <a:spcAft>
                <a:spcPts val="0"/>
              </a:spcAft>
              <a:buClr>
                <a:schemeClr val="dk2"/>
              </a:buClr>
              <a:buSzPts val="1400"/>
              <a:buChar char="●"/>
            </a:pPr>
            <a:r>
              <a:rPr lang="en">
                <a:solidFill>
                  <a:schemeClr val="dk2"/>
                </a:solidFill>
              </a:rPr>
              <a:t>The pruned tree shown above illustrates that the if reviews are less than 1856, 52% of the class is covered and will most likely generate low success rate of downloads</a:t>
            </a:r>
            <a:endParaRPr>
              <a:solidFill>
                <a:schemeClr val="dk2"/>
              </a:solidFill>
            </a:endParaRPr>
          </a:p>
        </p:txBody>
      </p:sp>
      <p:sp>
        <p:nvSpPr>
          <p:cNvPr id="237" name="Google Shape;237;p47"/>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cxnSp>
        <p:nvCxnSpPr>
          <p:cNvPr id="238" name="Google Shape;238;p4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8"/>
          <p:cNvSpPr txBox="1"/>
          <p:nvPr>
            <p:ph type="title"/>
          </p:nvPr>
        </p:nvSpPr>
        <p:spPr>
          <a:xfrm>
            <a:off x="3708900" y="392550"/>
            <a:ext cx="57351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dk1"/>
                </a:solidFill>
              </a:rPr>
              <a:t>Classification Tree (Pruned): Classification Rules</a:t>
            </a:r>
            <a:endParaRPr sz="2500">
              <a:solidFill>
                <a:schemeClr val="dk1"/>
              </a:solidFill>
            </a:endParaRPr>
          </a:p>
        </p:txBody>
      </p:sp>
      <p:cxnSp>
        <p:nvCxnSpPr>
          <p:cNvPr id="244" name="Google Shape;244;p48"/>
          <p:cNvCxnSpPr/>
          <p:nvPr/>
        </p:nvCxnSpPr>
        <p:spPr>
          <a:xfrm>
            <a:off x="8843800" y="392547"/>
            <a:ext cx="0" cy="4358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45" name="Google Shape;245;p48"/>
          <p:cNvPicPr preferRelativeResize="0"/>
          <p:nvPr/>
        </p:nvPicPr>
        <p:blipFill>
          <a:blip r:embed="rId3">
            <a:alphaModFix/>
          </a:blip>
          <a:stretch>
            <a:fillRect/>
          </a:stretch>
        </p:blipFill>
        <p:spPr>
          <a:xfrm>
            <a:off x="185275" y="1639125"/>
            <a:ext cx="8603901" cy="2302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9"/>
          <p:cNvSpPr txBox="1"/>
          <p:nvPr>
            <p:ph type="title"/>
          </p:nvPr>
        </p:nvSpPr>
        <p:spPr>
          <a:xfrm>
            <a:off x="3890575" y="442750"/>
            <a:ext cx="5209500" cy="6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rPr>
              <a:t>Classification Tree: (Pruned): Tree and Confusion Matrix</a:t>
            </a:r>
            <a:endParaRPr sz="2400">
              <a:solidFill>
                <a:schemeClr val="dk1"/>
              </a:solidFill>
            </a:endParaRPr>
          </a:p>
        </p:txBody>
      </p:sp>
      <p:cxnSp>
        <p:nvCxnSpPr>
          <p:cNvPr id="251" name="Google Shape;251;p49"/>
          <p:cNvCxnSpPr/>
          <p:nvPr/>
        </p:nvCxnSpPr>
        <p:spPr>
          <a:xfrm>
            <a:off x="8843800" y="392547"/>
            <a:ext cx="0" cy="4358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52" name="Google Shape;252;p49"/>
          <p:cNvPicPr preferRelativeResize="0"/>
          <p:nvPr/>
        </p:nvPicPr>
        <p:blipFill>
          <a:blip r:embed="rId3">
            <a:alphaModFix/>
          </a:blip>
          <a:stretch>
            <a:fillRect/>
          </a:stretch>
        </p:blipFill>
        <p:spPr>
          <a:xfrm>
            <a:off x="257600" y="1014800"/>
            <a:ext cx="4051501" cy="3880149"/>
          </a:xfrm>
          <a:prstGeom prst="rect">
            <a:avLst/>
          </a:prstGeom>
          <a:noFill/>
          <a:ln>
            <a:noFill/>
          </a:ln>
        </p:spPr>
      </p:pic>
      <p:pic>
        <p:nvPicPr>
          <p:cNvPr id="253" name="Google Shape;253;p49"/>
          <p:cNvPicPr preferRelativeResize="0"/>
          <p:nvPr/>
        </p:nvPicPr>
        <p:blipFill>
          <a:blip r:embed="rId4">
            <a:alphaModFix/>
          </a:blip>
          <a:stretch>
            <a:fillRect/>
          </a:stretch>
        </p:blipFill>
        <p:spPr>
          <a:xfrm>
            <a:off x="4779750" y="1334553"/>
            <a:ext cx="3593400" cy="341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5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59" name="Google Shape;259;p50"/>
          <p:cNvSpPr txBox="1"/>
          <p:nvPr>
            <p:ph idx="1" type="subTitle"/>
          </p:nvPr>
        </p:nvSpPr>
        <p:spPr>
          <a:xfrm>
            <a:off x="525525" y="1107650"/>
            <a:ext cx="6494400" cy="31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Reviews, ratings, and type are the variables that govern the number of downloads by consumers within the market. </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Many customers tend to download mostly free applications, there is still 7% of the population that pays for applications. </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The model predicted that the majority of those downloads will yield an average success, which is where Google Play Store can capitalize and exploit the market to dominate in the United States</a:t>
            </a:r>
            <a:endParaRPr sz="1500">
              <a:solidFill>
                <a:schemeClr val="dk2"/>
              </a:solidFill>
            </a:endParaRPr>
          </a:p>
          <a:p>
            <a:pPr indent="0" lvl="0" marL="0" rtl="0" algn="l">
              <a:spcBef>
                <a:spcPts val="0"/>
              </a:spcBef>
              <a:spcAft>
                <a:spcPts val="0"/>
              </a:spcAft>
              <a:buNone/>
            </a:pPr>
            <a:r>
              <a:t/>
            </a:r>
            <a:endParaRPr/>
          </a:p>
        </p:txBody>
      </p:sp>
      <p:cxnSp>
        <p:nvCxnSpPr>
          <p:cNvPr id="260" name="Google Shape;260;p5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4" name="Shape 264"/>
        <p:cNvGrpSpPr/>
        <p:nvPr/>
      </p:nvGrpSpPr>
      <p:grpSpPr>
        <a:xfrm>
          <a:off x="0" y="0"/>
          <a:ext cx="0" cy="0"/>
          <a:chOff x="0" y="0"/>
          <a:chExt cx="0" cy="0"/>
        </a:xfrm>
      </p:grpSpPr>
      <p:sp>
        <p:nvSpPr>
          <p:cNvPr id="265" name="Google Shape;265;p5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1600"/>
              </a:spcBef>
              <a:spcAft>
                <a:spcPts val="1600"/>
              </a:spcAft>
              <a:buNone/>
            </a:pPr>
            <a:r>
              <a:t/>
            </a:r>
            <a:endParaRPr/>
          </a:p>
        </p:txBody>
      </p:sp>
      <p:cxnSp>
        <p:nvCxnSpPr>
          <p:cNvPr id="266" name="Google Shape;266;p5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67" name="Google Shape;267;p51"/>
          <p:cNvSpPr txBox="1"/>
          <p:nvPr>
            <p:ph type="title"/>
          </p:nvPr>
        </p:nvSpPr>
        <p:spPr>
          <a:xfrm>
            <a:off x="1920750" y="1577900"/>
            <a:ext cx="5302500" cy="111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100"/>
              <a:t>Thank you</a:t>
            </a:r>
            <a:endParaRPr sz="5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Background</a:t>
            </a:r>
            <a:r>
              <a:rPr lang="en">
                <a:solidFill>
                  <a:schemeClr val="lt1"/>
                </a:solidFill>
              </a:rPr>
              <a:t> </a:t>
            </a:r>
            <a:endParaRPr>
              <a:solidFill>
                <a:schemeClr val="lt1"/>
              </a:solidFill>
            </a:endParaRPr>
          </a:p>
        </p:txBody>
      </p:sp>
      <p:sp>
        <p:nvSpPr>
          <p:cNvPr id="166" name="Google Shape;166;p37"/>
          <p:cNvSpPr txBox="1"/>
          <p:nvPr>
            <p:ph idx="1" type="body"/>
          </p:nvPr>
        </p:nvSpPr>
        <p:spPr>
          <a:xfrm>
            <a:off x="-238725" y="1029325"/>
            <a:ext cx="7172100" cy="3549000"/>
          </a:xfrm>
          <a:prstGeom prst="rect">
            <a:avLst/>
          </a:prstGeom>
        </p:spPr>
        <p:txBody>
          <a:bodyPr anchorCtr="0" anchor="t" bIns="91425" lIns="91425" spcFirstLastPara="1" rIns="91425" wrap="square" tIns="91425">
            <a:noAutofit/>
          </a:bodyPr>
          <a:lstStyle/>
          <a:p>
            <a:pPr indent="-327025" lvl="0" marL="914400" rtl="0" algn="l">
              <a:spcBef>
                <a:spcPts val="0"/>
              </a:spcBef>
              <a:spcAft>
                <a:spcPts val="0"/>
              </a:spcAft>
              <a:buClr>
                <a:schemeClr val="dk2"/>
              </a:buClr>
              <a:buSzPts val="1550"/>
              <a:buChar char="●"/>
            </a:pPr>
            <a:r>
              <a:rPr lang="en" sz="1550">
                <a:solidFill>
                  <a:schemeClr val="dk2"/>
                </a:solidFill>
              </a:rPr>
              <a:t>Formerly known as the “Android Market” the Google Play Store is a digital distribution company owned and operated by Google.</a:t>
            </a:r>
            <a:endParaRPr sz="1550">
              <a:solidFill>
                <a:schemeClr val="dk2"/>
              </a:solidFill>
            </a:endParaRPr>
          </a:p>
          <a:p>
            <a:pPr indent="0" lvl="0" marL="1371600" rtl="0" algn="l">
              <a:spcBef>
                <a:spcPts val="0"/>
              </a:spcBef>
              <a:spcAft>
                <a:spcPts val="0"/>
              </a:spcAft>
              <a:buNone/>
            </a:pPr>
            <a:r>
              <a:t/>
            </a:r>
            <a:endParaRPr sz="1550">
              <a:solidFill>
                <a:schemeClr val="dk2"/>
              </a:solidFill>
            </a:endParaRPr>
          </a:p>
          <a:p>
            <a:pPr indent="-327025" lvl="0" marL="914400" rtl="0" algn="l">
              <a:spcBef>
                <a:spcPts val="0"/>
              </a:spcBef>
              <a:spcAft>
                <a:spcPts val="0"/>
              </a:spcAft>
              <a:buClr>
                <a:schemeClr val="dk2"/>
              </a:buClr>
              <a:buSzPts val="1550"/>
              <a:buChar char="●"/>
            </a:pPr>
            <a:r>
              <a:rPr lang="en" sz="1550">
                <a:solidFill>
                  <a:schemeClr val="dk2"/>
                </a:solidFill>
              </a:rPr>
              <a:t>Launched on March 6th, 2012 Google Play merged the Android Market along with Google’s movie, music and eBookstore, marking a clear shift in Google’s digital distribution strategy.</a:t>
            </a:r>
            <a:endParaRPr sz="1550">
              <a:solidFill>
                <a:schemeClr val="dk2"/>
              </a:solidFill>
            </a:endParaRPr>
          </a:p>
          <a:p>
            <a:pPr indent="0" lvl="0" marL="1371600" rtl="0" algn="l">
              <a:spcBef>
                <a:spcPts val="0"/>
              </a:spcBef>
              <a:spcAft>
                <a:spcPts val="0"/>
              </a:spcAft>
              <a:buNone/>
            </a:pPr>
            <a:r>
              <a:t/>
            </a:r>
            <a:endParaRPr sz="1550">
              <a:solidFill>
                <a:schemeClr val="dk2"/>
              </a:solidFill>
            </a:endParaRPr>
          </a:p>
          <a:p>
            <a:pPr indent="-327025" lvl="0" marL="914400" rtl="0" algn="l">
              <a:spcBef>
                <a:spcPts val="0"/>
              </a:spcBef>
              <a:spcAft>
                <a:spcPts val="0"/>
              </a:spcAft>
              <a:buClr>
                <a:schemeClr val="dk2"/>
              </a:buClr>
              <a:buSzPts val="1550"/>
              <a:buChar char="●"/>
            </a:pPr>
            <a:r>
              <a:rPr lang="en" sz="1550">
                <a:solidFill>
                  <a:schemeClr val="dk2"/>
                </a:solidFill>
              </a:rPr>
              <a:t>With roughly 2.5 billion people accessing the store monthly Google Play remains successful generating developers over $120 billion to date.</a:t>
            </a:r>
            <a:endParaRPr sz="1550">
              <a:solidFill>
                <a:schemeClr val="dk2"/>
              </a:solidFill>
            </a:endParaRPr>
          </a:p>
          <a:p>
            <a:pPr indent="0" lvl="0" marL="1371600" rtl="0" algn="l">
              <a:spcBef>
                <a:spcPts val="0"/>
              </a:spcBef>
              <a:spcAft>
                <a:spcPts val="0"/>
              </a:spcAft>
              <a:buNone/>
            </a:pPr>
            <a:r>
              <a:t/>
            </a:r>
            <a:endParaRPr>
              <a:solidFill>
                <a:schemeClr val="dk2"/>
              </a:solidFill>
            </a:endParaRPr>
          </a:p>
          <a:p>
            <a:pPr indent="0" lvl="0" marL="0" rtl="0" algn="l">
              <a:spcBef>
                <a:spcPts val="0"/>
              </a:spcBef>
              <a:spcAft>
                <a:spcPts val="1600"/>
              </a:spcAft>
              <a:buNone/>
            </a:pPr>
            <a:r>
              <a:t/>
            </a:r>
            <a:endParaRPr>
              <a:solidFill>
                <a:schemeClr val="dk2"/>
              </a:solidFill>
            </a:endParaRPr>
          </a:p>
        </p:txBody>
      </p:sp>
      <p:cxnSp>
        <p:nvCxnSpPr>
          <p:cNvPr id="167" name="Google Shape;167;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68" name="Google Shape;168;p37"/>
          <p:cNvPicPr preferRelativeResize="0"/>
          <p:nvPr/>
        </p:nvPicPr>
        <p:blipFill>
          <a:blip r:embed="rId3">
            <a:alphaModFix/>
          </a:blip>
          <a:stretch>
            <a:fillRect/>
          </a:stretch>
        </p:blipFill>
        <p:spPr>
          <a:xfrm>
            <a:off x="6674200" y="3702200"/>
            <a:ext cx="2293224" cy="12899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8"/>
          <p:cNvSpPr txBox="1"/>
          <p:nvPr>
            <p:ph type="ctrTitle"/>
          </p:nvPr>
        </p:nvSpPr>
        <p:spPr>
          <a:xfrm>
            <a:off x="3796400" y="393000"/>
            <a:ext cx="54918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rPr>
              <a:t>Business Problem</a:t>
            </a:r>
            <a:endParaRPr sz="2400">
              <a:solidFill>
                <a:schemeClr val="dk1"/>
              </a:solidFill>
            </a:endParaRPr>
          </a:p>
        </p:txBody>
      </p:sp>
      <p:sp>
        <p:nvSpPr>
          <p:cNvPr id="174" name="Google Shape;174;p38"/>
          <p:cNvSpPr txBox="1"/>
          <p:nvPr>
            <p:ph idx="1" type="subTitle"/>
          </p:nvPr>
        </p:nvSpPr>
        <p:spPr>
          <a:xfrm>
            <a:off x="4134650" y="1128850"/>
            <a:ext cx="4532100" cy="26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Ahead of 2023’s first quarter Google Play is looking for additional insights to help combat Apple’s continuous rapid growth.</a:t>
            </a:r>
            <a:endParaRPr>
              <a:solidFill>
                <a:schemeClr val="dk2"/>
              </a:solidFill>
            </a:endParaRPr>
          </a:p>
          <a:p>
            <a:pPr indent="0" lvl="0" marL="0" rtl="0" algn="l">
              <a:spcBef>
                <a:spcPts val="0"/>
              </a:spcBef>
              <a:spcAft>
                <a:spcPts val="0"/>
              </a:spcAft>
              <a:buNone/>
            </a:pPr>
            <a:r>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Insight information regarding installs will inform Google how strongly marketing should be targeting ahead of the new year.</a:t>
            </a:r>
            <a:endParaRPr>
              <a:solidFill>
                <a:schemeClr val="dk2"/>
              </a:solidFill>
            </a:endParaRPr>
          </a:p>
          <a:p>
            <a:pPr indent="0" lvl="0" marL="0" rtl="0" algn="l">
              <a:spcBef>
                <a:spcPts val="0"/>
              </a:spcBef>
              <a:spcAft>
                <a:spcPts val="0"/>
              </a:spcAft>
              <a:buNone/>
            </a:pPr>
            <a:r>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How does Google Play Store expand the US Android Market by increasing the number of downloads by consumers and the associated highly demanded applications.</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p:txBody>
      </p:sp>
      <p:pic>
        <p:nvPicPr>
          <p:cNvPr id="175" name="Google Shape;175;p38"/>
          <p:cNvPicPr preferRelativeResize="0"/>
          <p:nvPr/>
        </p:nvPicPr>
        <p:blipFill>
          <a:blip r:embed="rId3">
            <a:alphaModFix amt="74000"/>
          </a:blip>
          <a:stretch>
            <a:fillRect/>
          </a:stretch>
        </p:blipFill>
        <p:spPr>
          <a:xfrm>
            <a:off x="1951050" y="3267525"/>
            <a:ext cx="1651375" cy="1651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9"/>
          <p:cNvSpPr txBox="1"/>
          <p:nvPr>
            <p:ph idx="1" type="subTitle"/>
          </p:nvPr>
        </p:nvSpPr>
        <p:spPr>
          <a:xfrm>
            <a:off x="465925" y="1138325"/>
            <a:ext cx="6768900" cy="30903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Char char="●"/>
            </a:pPr>
            <a:r>
              <a:rPr lang="en">
                <a:solidFill>
                  <a:schemeClr val="dk2"/>
                </a:solidFill>
              </a:rPr>
              <a:t>To assist Google in their marketing problem we will create an application that will offer insights into app downloads and help them find correlations between ratings, reviews and installations within the app store</a:t>
            </a:r>
            <a:endParaRPr>
              <a:solidFill>
                <a:schemeClr val="dk2"/>
              </a:solidFill>
            </a:endParaRPr>
          </a:p>
          <a:p>
            <a:pPr indent="0" lvl="0" marL="457200" rtl="0" algn="l">
              <a:lnSpc>
                <a:spcPct val="115000"/>
              </a:lnSpc>
              <a:spcBef>
                <a:spcPts val="0"/>
              </a:spcBef>
              <a:spcAft>
                <a:spcPts val="0"/>
              </a:spcAft>
              <a:buNone/>
            </a:pPr>
            <a:r>
              <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
                <a:solidFill>
                  <a:schemeClr val="dk2"/>
                </a:solidFill>
              </a:rPr>
              <a:t>We will examine the factors that increase the number of installations and which categories are more frequently installed over others to determine where the most improvements can be implemented</a:t>
            </a:r>
            <a:endParaRPr>
              <a:solidFill>
                <a:schemeClr val="dk2"/>
              </a:solidFill>
            </a:endParaRPr>
          </a:p>
          <a:p>
            <a:pPr indent="0" lvl="0" marL="457200" rtl="0" algn="l">
              <a:spcBef>
                <a:spcPts val="0"/>
              </a:spcBef>
              <a:spcAft>
                <a:spcPts val="0"/>
              </a:spcAft>
              <a:buNone/>
            </a:pPr>
            <a:r>
              <a:t/>
            </a:r>
            <a:endParaRPr>
              <a:solidFill>
                <a:schemeClr val="dk2"/>
              </a:solidFill>
            </a:endParaRPr>
          </a:p>
        </p:txBody>
      </p:sp>
      <p:sp>
        <p:nvSpPr>
          <p:cNvPr id="181" name="Google Shape;181;p39"/>
          <p:cNvSpPr txBox="1"/>
          <p:nvPr>
            <p:ph type="ctrTitle"/>
          </p:nvPr>
        </p:nvSpPr>
        <p:spPr>
          <a:xfrm>
            <a:off x="267900" y="366625"/>
            <a:ext cx="5007600" cy="85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Objective</a:t>
            </a:r>
            <a:endParaRPr sz="2400">
              <a:solidFill>
                <a:schemeClr val="dk1"/>
              </a:solidFill>
            </a:endParaRPr>
          </a:p>
        </p:txBody>
      </p:sp>
      <p:pic>
        <p:nvPicPr>
          <p:cNvPr id="182" name="Google Shape;182;p39"/>
          <p:cNvPicPr preferRelativeResize="0"/>
          <p:nvPr/>
        </p:nvPicPr>
        <p:blipFill>
          <a:blip r:embed="rId3">
            <a:alphaModFix/>
          </a:blip>
          <a:stretch>
            <a:fillRect/>
          </a:stretch>
        </p:blipFill>
        <p:spPr>
          <a:xfrm rot="10800000">
            <a:off x="7178300" y="-66947"/>
            <a:ext cx="1965700" cy="1141975"/>
          </a:xfrm>
          <a:prstGeom prst="rect">
            <a:avLst/>
          </a:prstGeom>
          <a:noFill/>
          <a:ln>
            <a:noFill/>
          </a:ln>
        </p:spPr>
      </p:pic>
      <p:pic>
        <p:nvPicPr>
          <p:cNvPr id="183" name="Google Shape;183;p39"/>
          <p:cNvPicPr preferRelativeResize="0"/>
          <p:nvPr/>
        </p:nvPicPr>
        <p:blipFill>
          <a:blip r:embed="rId4">
            <a:alphaModFix/>
          </a:blip>
          <a:stretch>
            <a:fillRect/>
          </a:stretch>
        </p:blipFill>
        <p:spPr>
          <a:xfrm>
            <a:off x="267900" y="3769725"/>
            <a:ext cx="2388575" cy="1194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solidFill>
                  <a:schemeClr val="dk1"/>
                </a:solidFill>
              </a:rPr>
              <a:t>Methodology </a:t>
            </a:r>
            <a:endParaRPr>
              <a:solidFill>
                <a:schemeClr val="dk1"/>
              </a:solidFill>
            </a:endParaRPr>
          </a:p>
        </p:txBody>
      </p:sp>
      <p:sp>
        <p:nvSpPr>
          <p:cNvPr id="189" name="Google Shape;189;p40"/>
          <p:cNvSpPr txBox="1"/>
          <p:nvPr>
            <p:ph idx="1" type="body"/>
          </p:nvPr>
        </p:nvSpPr>
        <p:spPr>
          <a:xfrm>
            <a:off x="606950" y="1156950"/>
            <a:ext cx="5710200" cy="339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2"/>
              </a:buClr>
              <a:buSzPts val="1300"/>
              <a:buChar char="●"/>
            </a:pPr>
            <a:r>
              <a:rPr lang="en" sz="1300">
                <a:solidFill>
                  <a:schemeClr val="dk2"/>
                </a:solidFill>
              </a:rPr>
              <a:t>We got our dataset from Kaggle and it is called Google Play Store Apps and contains useful variables such as Category, Ratings, Reviews, Type, Content Rating, Size, Price, and Installs </a:t>
            </a:r>
            <a:endParaRPr sz="1300">
              <a:solidFill>
                <a:schemeClr val="dk2"/>
              </a:solidFill>
            </a:endParaRPr>
          </a:p>
          <a:p>
            <a:pPr indent="0" lvl="0" marL="457200" rtl="0" algn="l">
              <a:lnSpc>
                <a:spcPct val="115000"/>
              </a:lnSpc>
              <a:spcBef>
                <a:spcPts val="1600"/>
              </a:spcBef>
              <a:spcAft>
                <a:spcPts val="0"/>
              </a:spcAft>
              <a:buNone/>
            </a:pPr>
            <a:r>
              <a:t/>
            </a:r>
            <a:endParaRPr sz="1300">
              <a:solidFill>
                <a:schemeClr val="dk2"/>
              </a:solidFill>
            </a:endParaRPr>
          </a:p>
          <a:p>
            <a:pPr indent="-311150" lvl="0" marL="457200" rtl="0" algn="l">
              <a:lnSpc>
                <a:spcPct val="115000"/>
              </a:lnSpc>
              <a:spcBef>
                <a:spcPts val="1600"/>
              </a:spcBef>
              <a:spcAft>
                <a:spcPts val="0"/>
              </a:spcAft>
              <a:buClr>
                <a:schemeClr val="dk2"/>
              </a:buClr>
              <a:buSzPts val="1300"/>
              <a:buChar char="●"/>
            </a:pPr>
            <a:r>
              <a:rPr lang="en" sz="1300">
                <a:solidFill>
                  <a:schemeClr val="dk2"/>
                </a:solidFill>
              </a:rPr>
              <a:t>Which consists of web scraped data of 10k+  apps for analysing, and is 1.36 MB in size</a:t>
            </a:r>
            <a:endParaRPr sz="1300">
              <a:solidFill>
                <a:schemeClr val="dk2"/>
              </a:solidFill>
            </a:endParaRPr>
          </a:p>
          <a:p>
            <a:pPr indent="-311150" lvl="1" marL="914400" rtl="0" algn="l">
              <a:lnSpc>
                <a:spcPct val="115000"/>
              </a:lnSpc>
              <a:spcBef>
                <a:spcPts val="0"/>
              </a:spcBef>
              <a:spcAft>
                <a:spcPts val="0"/>
              </a:spcAft>
              <a:buClr>
                <a:schemeClr val="dk2"/>
              </a:buClr>
              <a:buSzPts val="1300"/>
              <a:buChar char="○"/>
            </a:pPr>
            <a:r>
              <a:rPr lang="en" sz="1300">
                <a:solidFill>
                  <a:schemeClr val="dk2"/>
                </a:solidFill>
              </a:rPr>
              <a:t>This dataset was used to create our model, by comparing the number of installs to the other </a:t>
            </a:r>
            <a:r>
              <a:rPr lang="en" sz="1300">
                <a:solidFill>
                  <a:schemeClr val="dk2"/>
                </a:solidFill>
              </a:rPr>
              <a:t>variables</a:t>
            </a:r>
            <a:r>
              <a:rPr lang="en" sz="1300">
                <a:solidFill>
                  <a:schemeClr val="dk2"/>
                </a:solidFill>
              </a:rPr>
              <a:t> listed above</a:t>
            </a:r>
            <a:endParaRPr sz="1300">
              <a:solidFill>
                <a:schemeClr val="dk2"/>
              </a:solidFill>
            </a:endParaRPr>
          </a:p>
          <a:p>
            <a:pPr indent="0" lvl="0" marL="457200" rtl="0" algn="l">
              <a:lnSpc>
                <a:spcPct val="115000"/>
              </a:lnSpc>
              <a:spcBef>
                <a:spcPts val="1600"/>
              </a:spcBef>
              <a:spcAft>
                <a:spcPts val="0"/>
              </a:spcAft>
              <a:buNone/>
            </a:pPr>
            <a:r>
              <a:t/>
            </a:r>
            <a:endParaRPr sz="1300">
              <a:solidFill>
                <a:schemeClr val="dk2"/>
              </a:solidFill>
            </a:endParaRPr>
          </a:p>
          <a:p>
            <a:pPr indent="0" lvl="0" marL="457200" rtl="0" algn="l">
              <a:lnSpc>
                <a:spcPct val="115000"/>
              </a:lnSpc>
              <a:spcBef>
                <a:spcPts val="1600"/>
              </a:spcBef>
              <a:spcAft>
                <a:spcPts val="0"/>
              </a:spcAft>
              <a:buNone/>
            </a:pPr>
            <a:r>
              <a:t/>
            </a:r>
            <a:endParaRPr>
              <a:solidFill>
                <a:schemeClr val="dk2"/>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cxnSp>
        <p:nvCxnSpPr>
          <p:cNvPr id="190" name="Google Shape;190;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41"/>
          <p:cNvSpPr txBox="1"/>
          <p:nvPr>
            <p:ph idx="4" type="title"/>
          </p:nvPr>
        </p:nvSpPr>
        <p:spPr>
          <a:xfrm>
            <a:off x="420400" y="473275"/>
            <a:ext cx="58818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Preprocessing and </a:t>
            </a:r>
            <a:r>
              <a:rPr lang="en" sz="1900"/>
              <a:t>Analysis</a:t>
            </a:r>
            <a:r>
              <a:rPr lang="en" sz="1900"/>
              <a:t> Techniques</a:t>
            </a:r>
            <a:endParaRPr sz="1900"/>
          </a:p>
        </p:txBody>
      </p:sp>
      <p:cxnSp>
        <p:nvCxnSpPr>
          <p:cNvPr id="196" name="Google Shape;196;p4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97" name="Google Shape;197;p41"/>
          <p:cNvSpPr txBox="1"/>
          <p:nvPr>
            <p:ph idx="3" type="subTitle"/>
          </p:nvPr>
        </p:nvSpPr>
        <p:spPr>
          <a:xfrm>
            <a:off x="401150" y="1099975"/>
            <a:ext cx="6317400" cy="35529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2"/>
              </a:buClr>
              <a:buSzPts val="1200"/>
              <a:buChar char="●"/>
            </a:pPr>
            <a:r>
              <a:rPr lang="en" sz="1200">
                <a:solidFill>
                  <a:schemeClr val="dk2"/>
                </a:solidFill>
              </a:rPr>
              <a:t>We first used excel to replace zero values with N/A so that the values would be considered rather than eliminated </a:t>
            </a:r>
            <a:endParaRPr sz="1200">
              <a:solidFill>
                <a:schemeClr val="dk2"/>
              </a:solidFill>
            </a:endParaRPr>
          </a:p>
          <a:p>
            <a:pPr indent="0" lvl="0" marL="457200" rtl="0" algn="l">
              <a:lnSpc>
                <a:spcPct val="100000"/>
              </a:lnSpc>
              <a:spcBef>
                <a:spcPts val="0"/>
              </a:spcBef>
              <a:spcAft>
                <a:spcPts val="0"/>
              </a:spcAft>
              <a:buNone/>
            </a:pPr>
            <a:r>
              <a:t/>
            </a:r>
            <a:endParaRPr sz="1200">
              <a:solidFill>
                <a:schemeClr val="dk2"/>
              </a:solidFill>
            </a:endParaRPr>
          </a:p>
          <a:p>
            <a:pPr indent="-304800" lvl="0" marL="457200" rtl="0" algn="l">
              <a:lnSpc>
                <a:spcPct val="100000"/>
              </a:lnSpc>
              <a:spcBef>
                <a:spcPts val="0"/>
              </a:spcBef>
              <a:spcAft>
                <a:spcPts val="0"/>
              </a:spcAft>
              <a:buClr>
                <a:schemeClr val="dk2"/>
              </a:buClr>
              <a:buSzPts val="1200"/>
              <a:buChar char="●"/>
            </a:pPr>
            <a:r>
              <a:rPr lang="en" sz="1200">
                <a:solidFill>
                  <a:schemeClr val="dk2"/>
                </a:solidFill>
              </a:rPr>
              <a:t>We then used python to convert columns to strings and numerical values, and also remove special characters </a:t>
            </a:r>
            <a:endParaRPr sz="1200">
              <a:solidFill>
                <a:schemeClr val="dk2"/>
              </a:solidFill>
            </a:endParaRPr>
          </a:p>
          <a:p>
            <a:pPr indent="0" lvl="0" marL="0" rtl="0" algn="l">
              <a:lnSpc>
                <a:spcPct val="100000"/>
              </a:lnSpc>
              <a:spcBef>
                <a:spcPts val="0"/>
              </a:spcBef>
              <a:spcAft>
                <a:spcPts val="0"/>
              </a:spcAft>
              <a:buNone/>
            </a:pPr>
            <a:r>
              <a:t/>
            </a:r>
            <a:endParaRPr sz="1200">
              <a:solidFill>
                <a:schemeClr val="dk2"/>
              </a:solidFill>
            </a:endParaRPr>
          </a:p>
          <a:p>
            <a:pPr indent="-304800" lvl="0" marL="457200" rtl="0" algn="l">
              <a:lnSpc>
                <a:spcPct val="100000"/>
              </a:lnSpc>
              <a:spcBef>
                <a:spcPts val="0"/>
              </a:spcBef>
              <a:spcAft>
                <a:spcPts val="0"/>
              </a:spcAft>
              <a:buClr>
                <a:schemeClr val="dk2"/>
              </a:buClr>
              <a:buSzPts val="1200"/>
              <a:buChar char="●"/>
            </a:pPr>
            <a:r>
              <a:rPr lang="en" sz="1200">
                <a:solidFill>
                  <a:schemeClr val="dk2"/>
                </a:solidFill>
              </a:rPr>
              <a:t>Changed some strings in the numerical values, i.e for Content Rating; ‘Teen’ , ‘Everyone’ , and ‘Everyone 10+’ were given a numerical value of 1, ‘17+’ was given 2, and ‘18+’ was given 3.  </a:t>
            </a:r>
            <a:endParaRPr sz="1200">
              <a:solidFill>
                <a:schemeClr val="dk2"/>
              </a:solidFill>
            </a:endParaRPr>
          </a:p>
          <a:p>
            <a:pPr indent="0" lvl="0" marL="457200" rtl="0" algn="l">
              <a:lnSpc>
                <a:spcPct val="100000"/>
              </a:lnSpc>
              <a:spcBef>
                <a:spcPts val="0"/>
              </a:spcBef>
              <a:spcAft>
                <a:spcPts val="0"/>
              </a:spcAft>
              <a:buNone/>
            </a:pPr>
            <a:r>
              <a:t/>
            </a:r>
            <a:endParaRPr sz="1200">
              <a:solidFill>
                <a:schemeClr val="dk2"/>
              </a:solidFill>
            </a:endParaRPr>
          </a:p>
          <a:p>
            <a:pPr indent="-304800" lvl="0" marL="457200" rtl="0" algn="l">
              <a:lnSpc>
                <a:spcPct val="100000"/>
              </a:lnSpc>
              <a:spcBef>
                <a:spcPts val="0"/>
              </a:spcBef>
              <a:spcAft>
                <a:spcPts val="0"/>
              </a:spcAft>
              <a:buClr>
                <a:schemeClr val="dk2"/>
              </a:buClr>
              <a:buSzPts val="1200"/>
              <a:buChar char="●"/>
            </a:pPr>
            <a:r>
              <a:rPr lang="en" sz="1200">
                <a:solidFill>
                  <a:schemeClr val="dk2"/>
                </a:solidFill>
              </a:rPr>
              <a:t>The most important change we made was normalizing the ‘Installs’ ranking, giving the first ranking 33% as low success with the value 1, 33% to 66% as average success with the value 2 and anything greater than 66% as the highest success rate with the value of 3</a:t>
            </a:r>
            <a:endParaRPr sz="1200">
              <a:solidFill>
                <a:schemeClr val="dk2"/>
              </a:solidFill>
            </a:endParaRPr>
          </a:p>
          <a:p>
            <a:pPr indent="-304800" lvl="1" marL="1371600" rtl="0" algn="l">
              <a:lnSpc>
                <a:spcPct val="100000"/>
              </a:lnSpc>
              <a:spcBef>
                <a:spcPts val="0"/>
              </a:spcBef>
              <a:spcAft>
                <a:spcPts val="0"/>
              </a:spcAft>
              <a:buClr>
                <a:schemeClr val="dk2"/>
              </a:buClr>
              <a:buSzPts val="1200"/>
              <a:buChar char="○"/>
            </a:pPr>
            <a:r>
              <a:rPr lang="en" sz="1200">
                <a:solidFill>
                  <a:schemeClr val="dk2"/>
                </a:solidFill>
              </a:rPr>
              <a:t>This was necessary to restrict the number of classes for smoother use in the machine learning setting </a:t>
            </a:r>
            <a:endParaRPr sz="1200">
              <a:solidFill>
                <a:schemeClr val="dk2"/>
              </a:solidFill>
            </a:endParaRPr>
          </a:p>
          <a:p>
            <a:pPr indent="0" lvl="0" marL="457200" rtl="0" algn="l">
              <a:lnSpc>
                <a:spcPct val="100000"/>
              </a:lnSpc>
              <a:spcBef>
                <a:spcPts val="0"/>
              </a:spcBef>
              <a:spcAft>
                <a:spcPts val="0"/>
              </a:spcAft>
              <a:buNone/>
            </a:pPr>
            <a:r>
              <a:t/>
            </a:r>
            <a:endParaRPr sz="1200">
              <a:solidFill>
                <a:schemeClr val="dk2"/>
              </a:solidFill>
            </a:endParaRPr>
          </a:p>
          <a:p>
            <a:pPr indent="-304800" lvl="0" marL="457200" rtl="0" algn="l">
              <a:lnSpc>
                <a:spcPct val="100000"/>
              </a:lnSpc>
              <a:spcBef>
                <a:spcPts val="0"/>
              </a:spcBef>
              <a:spcAft>
                <a:spcPts val="0"/>
              </a:spcAft>
              <a:buClr>
                <a:schemeClr val="dk2"/>
              </a:buClr>
              <a:buSzPts val="1200"/>
              <a:buChar char="●"/>
            </a:pPr>
            <a:r>
              <a:rPr lang="en" sz="1200">
                <a:solidFill>
                  <a:schemeClr val="dk2"/>
                </a:solidFill>
              </a:rPr>
              <a:t>After the model was cleaned there were 10,357 observations and 13 variables </a:t>
            </a:r>
            <a:endParaRPr sz="12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42"/>
          <p:cNvPicPr preferRelativeResize="0"/>
          <p:nvPr/>
        </p:nvPicPr>
        <p:blipFill>
          <a:blip r:embed="rId3">
            <a:alphaModFix/>
          </a:blip>
          <a:stretch>
            <a:fillRect/>
          </a:stretch>
        </p:blipFill>
        <p:spPr>
          <a:xfrm>
            <a:off x="1980775" y="152400"/>
            <a:ext cx="5468855" cy="4838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3"/>
          <p:cNvSpPr txBox="1"/>
          <p:nvPr>
            <p:ph type="ctrTitle"/>
          </p:nvPr>
        </p:nvSpPr>
        <p:spPr>
          <a:xfrm>
            <a:off x="453975" y="164250"/>
            <a:ext cx="5226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1"/>
                </a:solidFill>
              </a:rPr>
              <a:t>Exploratory Data Analysis</a:t>
            </a:r>
            <a:endParaRPr sz="2500">
              <a:solidFill>
                <a:schemeClr val="dk1"/>
              </a:solidFill>
            </a:endParaRPr>
          </a:p>
        </p:txBody>
      </p:sp>
      <p:pic>
        <p:nvPicPr>
          <p:cNvPr id="208" name="Google Shape;208;p43"/>
          <p:cNvPicPr preferRelativeResize="0"/>
          <p:nvPr/>
        </p:nvPicPr>
        <p:blipFill>
          <a:blip r:embed="rId3">
            <a:alphaModFix/>
          </a:blip>
          <a:stretch>
            <a:fillRect/>
          </a:stretch>
        </p:blipFill>
        <p:spPr>
          <a:xfrm>
            <a:off x="3185925" y="1109375"/>
            <a:ext cx="5658576" cy="3046925"/>
          </a:xfrm>
          <a:prstGeom prst="rect">
            <a:avLst/>
          </a:prstGeom>
          <a:noFill/>
          <a:ln>
            <a:noFill/>
          </a:ln>
        </p:spPr>
      </p:pic>
      <p:sp>
        <p:nvSpPr>
          <p:cNvPr id="209" name="Google Shape;209;p43"/>
          <p:cNvSpPr txBox="1"/>
          <p:nvPr/>
        </p:nvSpPr>
        <p:spPr>
          <a:xfrm>
            <a:off x="329700" y="1738000"/>
            <a:ext cx="25623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Variables</a:t>
            </a:r>
            <a:r>
              <a:rPr lang="en">
                <a:solidFill>
                  <a:schemeClr val="dk2"/>
                </a:solidFill>
                <a:latin typeface="Montserrat"/>
                <a:ea typeface="Montserrat"/>
                <a:cs typeface="Montserrat"/>
                <a:sym typeface="Montserrat"/>
              </a:rPr>
              <a:t> that have the most correlation are installs and </a:t>
            </a:r>
            <a:r>
              <a:rPr lang="en">
                <a:solidFill>
                  <a:schemeClr val="dk2"/>
                </a:solidFill>
                <a:latin typeface="Montserrat"/>
                <a:ea typeface="Montserrat"/>
                <a:cs typeface="Montserrat"/>
                <a:sym typeface="Montserrat"/>
              </a:rPr>
              <a:t>ratings</a:t>
            </a:r>
            <a:r>
              <a:rPr lang="en">
                <a:solidFill>
                  <a:schemeClr val="dk2"/>
                </a:solidFill>
                <a:latin typeface="Montserrat"/>
                <a:ea typeface="Montserrat"/>
                <a:cs typeface="Montserrat"/>
                <a:sym typeface="Montserrat"/>
              </a:rPr>
              <a:t> at 18%</a:t>
            </a:r>
            <a:endParaRPr>
              <a:solidFill>
                <a:schemeClr val="dk2"/>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44"/>
          <p:cNvPicPr preferRelativeResize="0"/>
          <p:nvPr/>
        </p:nvPicPr>
        <p:blipFill>
          <a:blip r:embed="rId3">
            <a:alphaModFix/>
          </a:blip>
          <a:stretch>
            <a:fillRect/>
          </a:stretch>
        </p:blipFill>
        <p:spPr>
          <a:xfrm>
            <a:off x="638975" y="957100"/>
            <a:ext cx="5173375" cy="3117300"/>
          </a:xfrm>
          <a:prstGeom prst="rect">
            <a:avLst/>
          </a:prstGeom>
          <a:noFill/>
          <a:ln>
            <a:noFill/>
          </a:ln>
        </p:spPr>
      </p:pic>
      <p:sp>
        <p:nvSpPr>
          <p:cNvPr id="215" name="Google Shape;215;p44"/>
          <p:cNvSpPr txBox="1"/>
          <p:nvPr/>
        </p:nvSpPr>
        <p:spPr>
          <a:xfrm>
            <a:off x="466725" y="1472325"/>
            <a:ext cx="216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Montserrat"/>
              <a:ea typeface="Montserrat"/>
              <a:cs typeface="Montserrat"/>
              <a:sym typeface="Montserrat"/>
            </a:endParaRPr>
          </a:p>
        </p:txBody>
      </p:sp>
      <p:sp>
        <p:nvSpPr>
          <p:cNvPr id="216" name="Google Shape;216;p44"/>
          <p:cNvSpPr txBox="1"/>
          <p:nvPr/>
        </p:nvSpPr>
        <p:spPr>
          <a:xfrm>
            <a:off x="6151500" y="1987700"/>
            <a:ext cx="27885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Number of Installs by app Categories</a:t>
            </a:r>
            <a:endParaRPr>
              <a:solidFill>
                <a:schemeClr val="dk2"/>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3EDDDD"/>
      </a:dk1>
      <a:lt1>
        <a:srgbClr val="FFFFFF"/>
      </a:lt1>
      <a:dk2>
        <a:srgbClr val="C6FCFF"/>
      </a:dk2>
      <a:lt2>
        <a:srgbClr val="6BECF3"/>
      </a:lt2>
      <a:accent1>
        <a:srgbClr val="22DEEE"/>
      </a:accent1>
      <a:accent2>
        <a:srgbClr val="C6FCFF"/>
      </a:accent2>
      <a:accent3>
        <a:srgbClr val="81EBEB"/>
      </a:accent3>
      <a:accent4>
        <a:srgbClr val="038B99"/>
      </a:accent4>
      <a:accent5>
        <a:srgbClr val="40B6B6"/>
      </a:accent5>
      <a:accent6>
        <a:srgbClr val="09818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